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5143500" cx="9144000"/>
  <p:notesSz cx="6858000" cy="9144000"/>
  <p:embeddedFontLst>
    <p:embeddedFont>
      <p:font typeface="Ubuntu"/>
      <p:regular r:id="rId76"/>
      <p:bold r:id="rId77"/>
      <p:italic r:id="rId78"/>
      <p:boldItalic r:id="rId79"/>
    </p:embeddedFont>
    <p:embeddedFont>
      <p:font typeface="Roboto Medium"/>
      <p:regular r:id="rId80"/>
      <p:bold r:id="rId81"/>
      <p:italic r:id="rId82"/>
      <p:boldItalic r:id="rId83"/>
    </p:embeddedFont>
    <p:embeddedFont>
      <p:font typeface="Fira Sans Extra Condensed Medium"/>
      <p:regular r:id="rId84"/>
      <p:bold r:id="rId85"/>
      <p:italic r:id="rId86"/>
      <p:boldItalic r:id="rId87"/>
    </p:embeddedFont>
    <p:embeddedFont>
      <p:font typeface="Barlow Semi Condensed Medium"/>
      <p:regular r:id="rId88"/>
      <p:bold r:id="rId89"/>
      <p:italic r:id="rId90"/>
      <p:boldItalic r:id="rId91"/>
    </p:embeddedFont>
    <p:embeddedFont>
      <p:font typeface="Helvetica Neue"/>
      <p:regular r:id="rId92"/>
      <p:bold r:id="rId93"/>
      <p:italic r:id="rId94"/>
      <p:boldItalic r:id="rId95"/>
    </p:embeddedFont>
    <p:embeddedFont>
      <p:font typeface="IBM Plex Mono"/>
      <p:regular r:id="rId96"/>
      <p:bold r:id="rId97"/>
      <p:italic r:id="rId98"/>
      <p:boldItalic r:id="rId99"/>
    </p:embeddedFont>
    <p:embeddedFont>
      <p:font typeface="Marvel"/>
      <p:regular r:id="rId100"/>
      <p:bold r:id="rId101"/>
      <p:italic r:id="rId102"/>
      <p:boldItalic r:id="rId103"/>
    </p:embeddedFont>
    <p:embeddedFont>
      <p:font typeface="IBM Plex Sans"/>
      <p:regular r:id="rId104"/>
      <p:bold r:id="rId105"/>
      <p:italic r:id="rId106"/>
      <p:boldItalic r:id="rId107"/>
    </p:embeddedFont>
    <p:embeddedFont>
      <p:font typeface="Roboto"/>
      <p:regular r:id="rId108"/>
      <p:bold r:id="rId109"/>
      <p:italic r:id="rId110"/>
      <p:boldItalic r:id="rId111"/>
    </p:embeddedFont>
    <p:embeddedFont>
      <p:font typeface="Playfair Display"/>
      <p:regular r:id="rId112"/>
      <p:bold r:id="rId113"/>
      <p:italic r:id="rId114"/>
      <p:boldItalic r:id="rId115"/>
    </p:embeddedFont>
    <p:embeddedFont>
      <p:font typeface="Montserrat"/>
      <p:regular r:id="rId116"/>
      <p:bold r:id="rId117"/>
      <p:italic r:id="rId118"/>
      <p:boldItalic r:id="rId119"/>
    </p:embeddedFont>
    <p:embeddedFont>
      <p:font typeface="IBM Plex Mono Light"/>
      <p:regular r:id="rId120"/>
      <p:bold r:id="rId121"/>
      <p:italic r:id="rId122"/>
      <p:boldItalic r:id="rId123"/>
    </p:embeddedFont>
    <p:embeddedFont>
      <p:font typeface="Barlow Semi Condensed"/>
      <p:regular r:id="rId124"/>
      <p:bold r:id="rId125"/>
      <p:italic r:id="rId126"/>
      <p:boldItalic r:id="rId127"/>
    </p:embeddedFont>
    <p:embeddedFont>
      <p:font typeface="IBM Plex Sans SemiBold"/>
      <p:regular r:id="rId128"/>
      <p:bold r:id="rId129"/>
      <p:italic r:id="rId130"/>
      <p:boldItalic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IBMPlexSans-boldItalic.fntdata"/><Relationship Id="rId106" Type="http://schemas.openxmlformats.org/officeDocument/2006/relationships/font" Target="fonts/IBMPlexSans-italic.fntdata"/><Relationship Id="rId105" Type="http://schemas.openxmlformats.org/officeDocument/2006/relationships/font" Target="fonts/IBMPlexSans-bold.fntdata"/><Relationship Id="rId104" Type="http://schemas.openxmlformats.org/officeDocument/2006/relationships/font" Target="fonts/IBMPlexSans-regular.fntdata"/><Relationship Id="rId109" Type="http://schemas.openxmlformats.org/officeDocument/2006/relationships/font" Target="fonts/Roboto-bold.fntdata"/><Relationship Id="rId108" Type="http://schemas.openxmlformats.org/officeDocument/2006/relationships/font" Target="fonts/Roboto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Marvel-boldItalic.fntdata"/><Relationship Id="rId102" Type="http://schemas.openxmlformats.org/officeDocument/2006/relationships/font" Target="fonts/Marvel-italic.fntdata"/><Relationship Id="rId101" Type="http://schemas.openxmlformats.org/officeDocument/2006/relationships/font" Target="fonts/Marvel-bold.fntdata"/><Relationship Id="rId100" Type="http://schemas.openxmlformats.org/officeDocument/2006/relationships/font" Target="fonts/Marvel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IBMPlexSansSemiBold-bold.fntdata"/><Relationship Id="rId128" Type="http://schemas.openxmlformats.org/officeDocument/2006/relationships/font" Target="fonts/IBMPlexSansSemiBold-regular.fntdata"/><Relationship Id="rId127" Type="http://schemas.openxmlformats.org/officeDocument/2006/relationships/font" Target="fonts/BarlowSemiCondensed-boldItalic.fntdata"/><Relationship Id="rId126" Type="http://schemas.openxmlformats.org/officeDocument/2006/relationships/font" Target="fonts/BarlowSemiCondensed-italic.fntdata"/><Relationship Id="rId26" Type="http://schemas.openxmlformats.org/officeDocument/2006/relationships/slide" Target="slides/slide20.xml"/><Relationship Id="rId121" Type="http://schemas.openxmlformats.org/officeDocument/2006/relationships/font" Target="fonts/IBMPlexMonoLight-bold.fntdata"/><Relationship Id="rId25" Type="http://schemas.openxmlformats.org/officeDocument/2006/relationships/slide" Target="slides/slide19.xml"/><Relationship Id="rId120" Type="http://schemas.openxmlformats.org/officeDocument/2006/relationships/font" Target="fonts/IBMPlexMonoLigh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BarlowSemiCondensed-bold.fntdata"/><Relationship Id="rId29" Type="http://schemas.openxmlformats.org/officeDocument/2006/relationships/slide" Target="slides/slide23.xml"/><Relationship Id="rId124" Type="http://schemas.openxmlformats.org/officeDocument/2006/relationships/font" Target="fonts/BarlowSemiCondensed-regular.fntdata"/><Relationship Id="rId123" Type="http://schemas.openxmlformats.org/officeDocument/2006/relationships/font" Target="fonts/IBMPlexMonoLight-boldItalic.fntdata"/><Relationship Id="rId122" Type="http://schemas.openxmlformats.org/officeDocument/2006/relationships/font" Target="fonts/IBMPlexMonoLight-italic.fntdata"/><Relationship Id="rId95" Type="http://schemas.openxmlformats.org/officeDocument/2006/relationships/font" Target="fonts/HelveticaNeue-boldItalic.fntdata"/><Relationship Id="rId94" Type="http://schemas.openxmlformats.org/officeDocument/2006/relationships/font" Target="fonts/HelveticaNeue-italic.fntdata"/><Relationship Id="rId97" Type="http://schemas.openxmlformats.org/officeDocument/2006/relationships/font" Target="fonts/IBMPlexMono-bold.fntdata"/><Relationship Id="rId96" Type="http://schemas.openxmlformats.org/officeDocument/2006/relationships/font" Target="fonts/IBMPlexMono-regular.fntdata"/><Relationship Id="rId11" Type="http://schemas.openxmlformats.org/officeDocument/2006/relationships/slide" Target="slides/slide5.xml"/><Relationship Id="rId99" Type="http://schemas.openxmlformats.org/officeDocument/2006/relationships/font" Target="fonts/IBMPlexMono-boldItalic.fntdata"/><Relationship Id="rId10" Type="http://schemas.openxmlformats.org/officeDocument/2006/relationships/slide" Target="slides/slide4.xml"/><Relationship Id="rId98" Type="http://schemas.openxmlformats.org/officeDocument/2006/relationships/font" Target="fonts/IBMPlexMon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BarlowSemiCondensedMedium-boldItalic.fntdata"/><Relationship Id="rId90" Type="http://schemas.openxmlformats.org/officeDocument/2006/relationships/font" Target="fonts/BarlowSemiCondensedMedium-italic.fntdata"/><Relationship Id="rId93" Type="http://schemas.openxmlformats.org/officeDocument/2006/relationships/font" Target="fonts/HelveticaNeue-bold.fntdata"/><Relationship Id="rId92" Type="http://schemas.openxmlformats.org/officeDocument/2006/relationships/font" Target="fonts/HelveticaNeue-regular.fntdata"/><Relationship Id="rId118" Type="http://schemas.openxmlformats.org/officeDocument/2006/relationships/font" Target="fonts/Montserrat-italic.fntdata"/><Relationship Id="rId117" Type="http://schemas.openxmlformats.org/officeDocument/2006/relationships/font" Target="fonts/Montserrat-bold.fntdata"/><Relationship Id="rId116" Type="http://schemas.openxmlformats.org/officeDocument/2006/relationships/font" Target="fonts/Montserrat-regular.fntdata"/><Relationship Id="rId115" Type="http://schemas.openxmlformats.org/officeDocument/2006/relationships/font" Target="fonts/PlayfairDisplay-boldItalic.fntdata"/><Relationship Id="rId119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font" Target="fonts/Roboto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PlayfairDisplay-italic.fntdata"/><Relationship Id="rId18" Type="http://schemas.openxmlformats.org/officeDocument/2006/relationships/slide" Target="slides/slide12.xml"/><Relationship Id="rId113" Type="http://schemas.openxmlformats.org/officeDocument/2006/relationships/font" Target="fonts/PlayfairDisplay-bold.fntdata"/><Relationship Id="rId112" Type="http://schemas.openxmlformats.org/officeDocument/2006/relationships/font" Target="fonts/PlayfairDisplay-regular.fntdata"/><Relationship Id="rId111" Type="http://schemas.openxmlformats.org/officeDocument/2006/relationships/font" Target="fonts/Roboto-boldItalic.fntdata"/><Relationship Id="rId84" Type="http://schemas.openxmlformats.org/officeDocument/2006/relationships/font" Target="fonts/FiraSansExtraCondensedMedium-regular.fntdata"/><Relationship Id="rId83" Type="http://schemas.openxmlformats.org/officeDocument/2006/relationships/font" Target="fonts/RobotoMedium-boldItalic.fntdata"/><Relationship Id="rId86" Type="http://schemas.openxmlformats.org/officeDocument/2006/relationships/font" Target="fonts/FiraSansExtraCondensedMedium-italic.fntdata"/><Relationship Id="rId85" Type="http://schemas.openxmlformats.org/officeDocument/2006/relationships/font" Target="fonts/FiraSansExtraCondensedMedium-bold.fntdata"/><Relationship Id="rId88" Type="http://schemas.openxmlformats.org/officeDocument/2006/relationships/font" Target="fonts/BarlowSemiCondensedMedium-regular.fntdata"/><Relationship Id="rId87" Type="http://schemas.openxmlformats.org/officeDocument/2006/relationships/font" Target="fonts/FiraSansExtraCondensedMedium-boldItalic.fntdata"/><Relationship Id="rId89" Type="http://schemas.openxmlformats.org/officeDocument/2006/relationships/font" Target="fonts/BarlowSemiCondensedMedium-bold.fntdata"/><Relationship Id="rId80" Type="http://schemas.openxmlformats.org/officeDocument/2006/relationships/font" Target="fonts/RobotoMedium-regular.fntdata"/><Relationship Id="rId82" Type="http://schemas.openxmlformats.org/officeDocument/2006/relationships/font" Target="fonts/RobotoMedium-italic.fntdata"/><Relationship Id="rId81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font" Target="fonts/Ubuntu-bold.fntdata"/><Relationship Id="rId76" Type="http://schemas.openxmlformats.org/officeDocument/2006/relationships/font" Target="fonts/Ubuntu-regular.fntdata"/><Relationship Id="rId79" Type="http://schemas.openxmlformats.org/officeDocument/2006/relationships/font" Target="fonts/Ubuntu-boldItalic.fntdata"/><Relationship Id="rId78" Type="http://schemas.openxmlformats.org/officeDocument/2006/relationships/font" Target="fonts/Ubuntu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1" Type="http://schemas.openxmlformats.org/officeDocument/2006/relationships/font" Target="fonts/IBMPlexSansSemiBold-boldItalic.fntdata"/><Relationship Id="rId130" Type="http://schemas.openxmlformats.org/officeDocument/2006/relationships/font" Target="fonts/IBMPlexSansSemiBold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a66abbdd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a66abbdd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a66abbddf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a66abbddf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a66abbddf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a66abbddf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a66abbddf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a66abbddf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a66abbddf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a66abbddf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a66abbddf_0_16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a66abbddf_0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a66abbddf_0_1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a66abbddf_0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a66abbddf_0_1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a66abbddf_0_1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a66abbddf_0_1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a66abbddf_0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a66abbddf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a66abbddf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a66abbddf_0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a66abbddf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a66abbddf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a66abbddf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a66abbddf_0_2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a66abbddf_0_2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a66abbddf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a66abbdd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a66abbddf_0_4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a66abbddf_0_4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a66abbddf_0_4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a66abbddf_0_4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a66abbddf_0_2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a66abbddf_0_2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66abbddf_0_2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66abbddf_0_2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a66abbddf_0_2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a66abbddf_0_2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a66abbddf_0_2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3a66abbddf_0_2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a66abbddf_0_2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a66abbddf_0_2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a66abbddf_0_2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3a66abbddf_0_2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a66abbddf_0_9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a66abbddf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a66abbddf_0_2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a66abbddf_0_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a66abbddf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3a66abbddf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a66abbddf_0_2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3a66abbddf_0_2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46dabcd6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f46dabcd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46dabcd6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46dabcd6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46dabcd6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46dabcd6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46dabcd6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f46dabcd6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a66abbddf_0_2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3a66abbddf_0_2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a66abbddf_0_4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3a66abbddf_0_4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46dabcd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f46dabc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a66abbddf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a66abbddf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a66abbddf_0_2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3a66abbddf_0_2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a66abbddf_0_3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3a66abbddf_0_3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a66abbddf_0_3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a66abbddf_0_3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3a66abbddf_0_2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3a66abbddf_0_2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6dabcd6d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6dabcd6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46dabcd6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46dabcd6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46dabcd6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f46dabcd6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46dabcd6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f46dabcd6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a66abbddf_0_3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3a66abbddf_0_3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3a66abbddf_0_3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3a66abbddf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a66abbddf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a66abbddf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3a66abbddf_0_3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3a66abbddf_0_3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46dabcd6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f46dabcd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46dabcd6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46dabcd6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3a66abbddf_0_3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3a66abbddf_0_3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f46dabcd6d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f46dabcd6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778faab55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778faab55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3a66abbddf_0_4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3a66abbddf_0_4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778faab5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4778faab5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778faab5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778faab5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4778faab5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4778faab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a66abbddf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a66abbddf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4778faab5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4778faab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3a66abbddf_0_38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3a66abbddf_0_3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3a66abbddf_0_3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3a66abbddf_0_3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3a66abbddf_0_3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3a66abbddf_0_3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3a66abbddf_0_3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3a66abbddf_0_3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3a66abbddf_0_3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3a66abbddf_0_3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a66abbddf_0_3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3a66abbddf_0_3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3a66abbddf_0_18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3a66abbddf_0_1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a66abbddf_0_4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a66abbddf_0_4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3a66abbddf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3a66abbddf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a66abbddf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a66abbddf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a66abbddf_0_1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a66abbddf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a66abbddf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a66abbddf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 1">
  <p:cSld name="TITLE_1_1_1_3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 showMasterSp="0">
  <p:cSld name="TITLE_1">
    <p:bg>
      <p:bgPr>
        <a:solidFill>
          <a:srgbClr val="6E32E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>
            <p:ph idx="2" type="pic"/>
          </p:nvPr>
        </p:nvSpPr>
        <p:spPr>
          <a:xfrm>
            <a:off x="-1" y="0"/>
            <a:ext cx="9144000" cy="5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b="0" sz="5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■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4" name="Google Shape;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5">
  <p:cSld name="1_Title slide 5_2_1_2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6" name="Google Shape;126;p3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3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  <p:sp>
        <p:nvSpPr>
          <p:cNvPr id="141" name="Google Shape;141;p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48" name="Google Shape;148;p37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49" name="Google Shape;149;p37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50" name="Google Shape;150;p37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hasCustomPrompt="1"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39"/>
          <p:cNvSpPr txBox="1"/>
          <p:nvPr>
            <p:ph hasCustomPrompt="1"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9"/>
          <p:cNvSpPr txBox="1"/>
          <p:nvPr>
            <p:ph hasCustomPrompt="1"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39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9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4" name="Google Shape;164;p39"/>
          <p:cNvSpPr txBox="1"/>
          <p:nvPr>
            <p:ph hasCustomPrompt="1"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39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4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170" name="Google Shape;170;p4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4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4" name="Google Shape;174;p4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/>
          <p:nvPr>
            <p:ph hasCustomPrompt="1"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7" name="Google Shape;177;p42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8" name="Google Shape;178;p42"/>
          <p:cNvSpPr txBox="1"/>
          <p:nvPr>
            <p:ph hasCustomPrompt="1"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9" name="Google Shape;179;p42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>
            <p:ph hasCustomPrompt="1"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2" name="Google Shape;182;p43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83" name="Google Shape;183;p43"/>
          <p:cNvSpPr txBox="1"/>
          <p:nvPr>
            <p:ph hasCustomPrompt="1"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4" name="Google Shape;184;p43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hasCustomPrompt="1"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6" name="Google Shape;186;p43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89" name="Google Shape;189;p44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0" name="Google Shape;190;p44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1" name="Google Shape;191;p44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44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3" name="Google Shape;193;p44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4" name="Google Shape;194;p44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44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6" name="Google Shape;196;p44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7" name="Google Shape;197;p44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44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9" name="Google Shape;199;p44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0" name="Google Shape;200;p44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44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2" name="Google Shape;202;p44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3" name="Google Shape;203;p44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44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5" name="Google Shape;205;p44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6" name="Google Shape;206;p44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44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5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45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45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5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45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45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45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6"/>
          <p:cNvSpPr txBox="1"/>
          <p:nvPr>
            <p:ph hasCustomPrompt="1"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19" name="Google Shape;219;p46"/>
          <p:cNvSpPr txBox="1"/>
          <p:nvPr>
            <p:ph hasCustomPrompt="1"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0" name="Google Shape;220;p46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46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2" name="Google Shape;222;p46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7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9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49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3" name="Google Shape;233;p4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9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5" name="Google Shape;235;p4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0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50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50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50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1" name="Google Shape;241;p5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0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50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50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1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7" name="Google Shape;247;p5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2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2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52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52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3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p5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s://sanstv.ru/color" TargetMode="External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jp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9.png"/><Relationship Id="rId6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Relationship Id="rId4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Relationship Id="rId4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80.png"/><Relationship Id="rId6" Type="http://schemas.openxmlformats.org/officeDocument/2006/relationships/image" Target="../media/image6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76.png"/><Relationship Id="rId6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7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81.png"/><Relationship Id="rId6" Type="http://schemas.openxmlformats.org/officeDocument/2006/relationships/image" Target="../media/image64.png"/><Relationship Id="rId7" Type="http://schemas.openxmlformats.org/officeDocument/2006/relationships/image" Target="../media/image7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Relationship Id="rId4" Type="http://schemas.openxmlformats.org/officeDocument/2006/relationships/hyperlink" Target="mailto:anton.smirnov@hotmail.com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.png"/><Relationship Id="rId4" Type="http://schemas.openxmlformats.org/officeDocument/2006/relationships/image" Target="../media/image82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4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</p:spPr>
        <p:txBody>
          <a:bodyPr anchorCtr="0" anchor="b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Bootcamp </a:t>
            </a:r>
            <a:endParaRPr/>
          </a:p>
        </p:txBody>
      </p:sp>
      <p:sp>
        <p:nvSpPr>
          <p:cNvPr id="262" name="Google Shape;262;p54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Аналитика, Power 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Формат цвета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6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3"/>
          <p:cNvSpPr txBox="1"/>
          <p:nvPr/>
        </p:nvSpPr>
        <p:spPr>
          <a:xfrm>
            <a:off x="540000" y="1800000"/>
            <a:ext cx="80640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Power BI используется 6-значный код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🎨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Чёрный = 000000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🎨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Белый = FFFFFF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🎨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Фиолетовый = 6B007B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Определить код цвета можно по </a:t>
            </a:r>
            <a:r>
              <a:rPr lang="ru" sz="13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ссылке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63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Подбор цветов для дашбордов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4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Ищите наборы цветов через Яндекс или Google-картинки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6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1800000"/>
            <a:ext cx="4447885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4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Подбор цветов для дашбордов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Правила оформления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6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5"/>
          <p:cNvSpPr txBox="1"/>
          <p:nvPr/>
        </p:nvSpPr>
        <p:spPr>
          <a:xfrm>
            <a:off x="540000" y="1800000"/>
            <a:ext cx="8064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📖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Определите два ключевых цвета и один вспомогательный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📖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Подберите красивый зелёный и красный для хороших и плохих показателей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📖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Выдерживайте единую цветовую концепцию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500"/>
              <a:buFont typeface="Montserrat"/>
              <a:buChar char="📖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Избегайте цветастости и оттенков с плохими ассоциациями: жёлтый, коричневый и т.д.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5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Подбор цветов для дашбордов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type="title"/>
          </p:nvPr>
        </p:nvSpPr>
        <p:spPr>
          <a:xfrm>
            <a:off x="540000" y="2222363"/>
            <a:ext cx="80640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Практика: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настроим тему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6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6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Подбор цветов для дашбордов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7" name="Google Shape;35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7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Общие правила 								по выбору визуального элемента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Линейчатая диаграмма с группировкой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" name="Google Shape;368;p6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8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Общие правила по выбору визуального элемента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1580" y="1800001"/>
            <a:ext cx="2522394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8"/>
          <p:cNvSpPr txBox="1"/>
          <p:nvPr/>
        </p:nvSpPr>
        <p:spPr>
          <a:xfrm>
            <a:off x="540000" y="1800000"/>
            <a:ext cx="55032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Один из ключевых и часто используемых визуальных элементов.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случаев, когда необходимо вывести длинный список показателей с разбивкой</a:t>
            </a:r>
            <a:endParaRPr sz="1100"/>
          </a:p>
        </p:txBody>
      </p:sp>
      <p:pic>
        <p:nvPicPr>
          <p:cNvPr id="372" name="Google Shape;37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График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" name="Google Shape;378;p6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9"/>
          <p:cNvSpPr txBox="1"/>
          <p:nvPr/>
        </p:nvSpPr>
        <p:spPr>
          <a:xfrm>
            <a:off x="540000" y="1800000"/>
            <a:ext cx="80640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Один из ключевых и часто используемых визуальных элементов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Чаще всего используется для отображения динамики какого-то показателя во времени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69"/>
          <p:cNvPicPr preferRelativeResize="0"/>
          <p:nvPr/>
        </p:nvPicPr>
        <p:blipFill rotWithShape="1">
          <a:blip r:embed="rId4">
            <a:alphaModFix/>
          </a:blip>
          <a:srcRect b="0" l="0" r="31224" t="0"/>
          <a:stretch/>
        </p:blipFill>
        <p:spPr>
          <a:xfrm>
            <a:off x="539998" y="2735905"/>
            <a:ext cx="5099360" cy="142411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9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Общие правила по выбору визуального элемента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Круговая диаграмма или кольцевой график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p7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70"/>
          <p:cNvSpPr txBox="1"/>
          <p:nvPr/>
        </p:nvSpPr>
        <p:spPr>
          <a:xfrm>
            <a:off x="540000" y="1800000"/>
            <a:ext cx="806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Лучше всего подходит, когда мало значений. В идеале — 2-3, либо когда 2-3 доминируют, а остальные значения суммарно показывают малый процент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Переоценённая диаграмма: её часто используют не по назначению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2737011"/>
            <a:ext cx="2350683" cy="19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2635" y="2814672"/>
            <a:ext cx="2372936" cy="178766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0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Общие правила по выбору визуального элемента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1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Правила оформления визуального элемента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7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1"/>
          <p:cNvSpPr txBox="1"/>
          <p:nvPr/>
        </p:nvSpPr>
        <p:spPr>
          <a:xfrm>
            <a:off x="540000" y="1800000"/>
            <a:ext cx="5367300" cy="1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📖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Никакого горизонтального текста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📖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Надписи на осях делать не следует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📖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Заголовок лучше переписать самостоятельно. Текст сделать крупнее и выровнять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📖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Название легенды не требуется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500"/>
              <a:buFont typeface="Montserrat"/>
              <a:buChar char="📖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Разбивайте тысячи пробелами через «формат»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8001" y="1800000"/>
            <a:ext cx="1311169" cy="218075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1"/>
          <p:cNvSpPr/>
          <p:nvPr/>
        </p:nvSpPr>
        <p:spPr>
          <a:xfrm>
            <a:off x="6528403" y="2652446"/>
            <a:ext cx="111900" cy="475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71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Общие правила по выбору визуального элемента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Хороший пример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0" name="Google Shape;410;p7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7149" y="1800000"/>
            <a:ext cx="1901699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72"/>
          <p:cNvSpPr txBox="1"/>
          <p:nvPr/>
        </p:nvSpPr>
        <p:spPr>
          <a:xfrm>
            <a:off x="540000" y="1800000"/>
            <a:ext cx="53673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💫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 заголовку понятно, чему посвящен элемент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💫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Цветовая гамма выбрана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💫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 значения помещаются без скрола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💫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Метки данных расставлены и понятны. Нет масштабирования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💫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Нет подписей осей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500"/>
              <a:buFont typeface="Montserrat"/>
              <a:buChar char="💫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Первые два значения выделены корпоративным цветом для фокуса внимания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72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Общие правила по выбору визуального элемента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4" name="Google Shape;41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На этом занятии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55"/>
          <p:cNvSpPr txBox="1"/>
          <p:nvPr/>
        </p:nvSpPr>
        <p:spPr>
          <a:xfrm>
            <a:off x="540000" y="1800000"/>
            <a:ext cx="80640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элементы дашборда: фильтры и заголовок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Подбор цветов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выбрать визуальный элемент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оформить визуальный элемент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5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Начало работы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5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Практическое задание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95084" y="2520004"/>
            <a:ext cx="1908918" cy="227758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3"/>
          <p:cNvSpPr txBox="1"/>
          <p:nvPr/>
        </p:nvSpPr>
        <p:spPr>
          <a:xfrm>
            <a:off x="540000" y="1800000"/>
            <a:ext cx="80640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Создайте отдельную страницу со следующими требованиями: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685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Цветовая гамма из пяти основных цветов либо сами выбирайте, либо: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685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Заголовок отчёта: </a:t>
            </a: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«‎Анализ конверсий».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685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Сделайте заголовок и фильтров.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685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Визуализируйте параметры: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10287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конверсий по браузерам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1028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Из каких городов были конверсии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1028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какие модели авто приходили конверсии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1028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менялась динамика конверсий с течением времени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1028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Какая марка лидирует по количеству конверсий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1028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 каких девайсов приходили конверсии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1028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Из каких Source приходили конверсии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73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 следующему уроку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4" name="Google Shape;42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9687" y="2074918"/>
            <a:ext cx="529400" cy="3529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4"/>
          <p:cNvSpPr txBox="1"/>
          <p:nvPr>
            <p:ph type="title"/>
          </p:nvPr>
        </p:nvSpPr>
        <p:spPr>
          <a:xfrm>
            <a:off x="540000" y="2266050"/>
            <a:ext cx="8064000" cy="2638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Остались вопросы?</a:t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4"/>
          <p:cNvSpPr txBox="1"/>
          <p:nvPr/>
        </p:nvSpPr>
        <p:spPr>
          <a:xfrm>
            <a:off x="450750" y="22823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50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Q&amp;A:</a:t>
            </a:r>
            <a:endParaRPr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5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</p:spPr>
        <p:txBody>
          <a:bodyPr anchorCtr="0" anchor="b" bIns="34250" lIns="34250" spcFirstLastPara="1" rIns="34250" wrap="square" tIns="34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Bootcamp по аналитике </a:t>
            </a:r>
            <a:endParaRPr/>
          </a:p>
        </p:txBody>
      </p:sp>
      <p:sp>
        <p:nvSpPr>
          <p:cNvPr id="438" name="Google Shape;438;p75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Визуализация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На этом занятии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76"/>
          <p:cNvSpPr txBox="1"/>
          <p:nvPr/>
        </p:nvSpPr>
        <p:spPr>
          <a:xfrm>
            <a:off x="540000" y="1800000"/>
            <a:ext cx="80640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ДЗ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Фильтры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Воронка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сделать дашборд интерактивным - какие есть вомзожности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7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Начало работы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6" name="Google Shape;446;p7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7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Хороший пример</a:t>
            </a:r>
            <a:endParaRPr/>
          </a:p>
        </p:txBody>
      </p:sp>
      <p:pic>
        <p:nvPicPr>
          <p:cNvPr id="452" name="Google Shape;4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306" y="626700"/>
            <a:ext cx="7626333" cy="440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8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Не верный выбор визуального элемента</a:t>
            </a:r>
            <a:endParaRPr/>
          </a:p>
        </p:txBody>
      </p:sp>
      <p:pic>
        <p:nvPicPr>
          <p:cNvPr id="458" name="Google Shape;4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94" y="771863"/>
            <a:ext cx="6870413" cy="35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9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Фильтры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0"/>
          <p:cNvSpPr txBox="1"/>
          <p:nvPr/>
        </p:nvSpPr>
        <p:spPr>
          <a:xfrm>
            <a:off x="540007" y="1440756"/>
            <a:ext cx="8100000" cy="28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381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Один из ключевых элементов отчёта</a:t>
            </a:r>
            <a:endParaRPr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80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Фильтры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8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Аналогичен фильтру по столбцу в Excel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7" name="Google Shape;477;p8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Фильтры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00" y="1800000"/>
            <a:ext cx="6571086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В отчёт добавляется через элемент «Срез»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6" name="Google Shape;486;p8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Фильтры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8" name="Google Shape;48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2"/>
          <p:cNvPicPr preferRelativeResize="0"/>
          <p:nvPr/>
        </p:nvPicPr>
        <p:blipFill rotWithShape="1">
          <a:blip r:embed="rId5">
            <a:alphaModFix/>
          </a:blip>
          <a:srcRect b="0" l="3437" r="0" t="0"/>
          <a:stretch/>
        </p:blipFill>
        <p:spPr>
          <a:xfrm>
            <a:off x="540000" y="1799981"/>
            <a:ext cx="1851610" cy="216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2"/>
          <p:cNvPicPr preferRelativeResize="0"/>
          <p:nvPr/>
        </p:nvPicPr>
        <p:blipFill rotWithShape="1">
          <a:blip r:embed="rId6">
            <a:alphaModFix/>
          </a:blip>
          <a:srcRect b="0" l="0" r="12679" t="0"/>
          <a:stretch/>
        </p:blipFill>
        <p:spPr>
          <a:xfrm>
            <a:off x="5017985" y="2565486"/>
            <a:ext cx="1991961" cy="629058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82"/>
          <p:cNvSpPr/>
          <p:nvPr/>
        </p:nvSpPr>
        <p:spPr>
          <a:xfrm>
            <a:off x="3131975" y="2637367"/>
            <a:ext cx="1391100" cy="485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6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Базовые правила оформления дашборда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3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Воронка продаж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655" y="2247715"/>
            <a:ext cx="3617288" cy="136913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4"/>
          <p:cNvSpPr txBox="1"/>
          <p:nvPr>
            <p:ph idx="4294967295" type="title"/>
          </p:nvPr>
        </p:nvSpPr>
        <p:spPr>
          <a:xfrm>
            <a:off x="540000" y="720000"/>
            <a:ext cx="80640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Показывает разные стадии процесса продажи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3" name="Google Shape;503;p84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84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Воронка продаж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84"/>
          <p:cNvSpPr/>
          <p:nvPr/>
        </p:nvSpPr>
        <p:spPr>
          <a:xfrm>
            <a:off x="2854016" y="2637461"/>
            <a:ext cx="1391100" cy="485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001" y="1800000"/>
            <a:ext cx="1607344" cy="2264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5"/>
          <p:cNvSpPr txBox="1"/>
          <p:nvPr>
            <p:ph idx="4294967295" type="title"/>
          </p:nvPr>
        </p:nvSpPr>
        <p:spPr>
          <a:xfrm>
            <a:off x="540000" y="720000"/>
            <a:ext cx="80640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Пример неправильного использования из практического задания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3" name="Google Shape;513;p8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85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Воронка продаж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5" name="Google Shape;51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1075" y="1755900"/>
            <a:ext cx="330185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6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Карты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Типы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7" name="Google Shape;527;p8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7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Карты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4418" y="2231157"/>
            <a:ext cx="2528297" cy="136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001" y="2231158"/>
            <a:ext cx="1098460" cy="136884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87"/>
          <p:cNvSpPr txBox="1"/>
          <p:nvPr/>
        </p:nvSpPr>
        <p:spPr>
          <a:xfrm>
            <a:off x="3164419" y="1800000"/>
            <a:ext cx="21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latin typeface="Montserrat"/>
                <a:ea typeface="Montserrat"/>
                <a:cs typeface="Montserrat"/>
                <a:sym typeface="Montserrat"/>
              </a:rPr>
              <a:t>Заполненная карта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87"/>
          <p:cNvSpPr txBox="1"/>
          <p:nvPr/>
        </p:nvSpPr>
        <p:spPr>
          <a:xfrm>
            <a:off x="540000" y="1800000"/>
            <a:ext cx="21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latin typeface="Montserrat"/>
                <a:ea typeface="Montserrat"/>
                <a:cs typeface="Montserrat"/>
                <a:sym typeface="Montserrat"/>
              </a:rPr>
              <a:t>Обычная карта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Типы: обычная карта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9" name="Google Shape;539;p8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8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Карты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2" name="Google Shape;542;p88"/>
          <p:cNvPicPr preferRelativeResize="0"/>
          <p:nvPr/>
        </p:nvPicPr>
        <p:blipFill rotWithShape="1">
          <a:blip r:embed="rId5">
            <a:alphaModFix/>
          </a:blip>
          <a:srcRect b="1816" l="0" r="891" t="0"/>
          <a:stretch/>
        </p:blipFill>
        <p:spPr>
          <a:xfrm>
            <a:off x="540000" y="1800000"/>
            <a:ext cx="5294259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Типы: заполненная карта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8" name="Google Shape;548;p8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9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Карты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1" name="Google Shape;551;p89"/>
          <p:cNvPicPr preferRelativeResize="0"/>
          <p:nvPr/>
        </p:nvPicPr>
        <p:blipFill rotWithShape="1">
          <a:blip r:embed="rId5">
            <a:alphaModFix/>
          </a:blip>
          <a:srcRect b="0" l="0" r="0" t="1690"/>
          <a:stretch/>
        </p:blipFill>
        <p:spPr>
          <a:xfrm>
            <a:off x="540000" y="1800000"/>
            <a:ext cx="5341856" cy="28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9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9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Практическое задание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95084" y="2520004"/>
            <a:ext cx="1908918" cy="227758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90"/>
          <p:cNvSpPr txBox="1"/>
          <p:nvPr/>
        </p:nvSpPr>
        <p:spPr>
          <a:xfrm>
            <a:off x="540000" y="1800000"/>
            <a:ext cx="8064000" cy="29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Создайте отдельную страницу по требованиям: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Самостоятельно выберите цветовое решение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Задайте отчёту заголовок: «‎Анализ продаж автомобилей».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Свяжите таблицы «Маркетинговые данные» и «Данные из CRM»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Сделайте фильтры: город, регион, девайс, дата, марка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Визуализируйте следующие параметры: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685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Воронка продаж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Продажи по региону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Среднее количество сессий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Средняя стоимость Goal Value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продаж по маркам и моделям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Средняя стоимость проданного автомобиля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 данные нужно уместить на одной странице отчёта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90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 следующему уроку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1"/>
          <p:cNvSpPr txBox="1"/>
          <p:nvPr>
            <p:ph type="title"/>
          </p:nvPr>
        </p:nvSpPr>
        <p:spPr>
          <a:xfrm>
            <a:off x="540000" y="2266050"/>
            <a:ext cx="8064000" cy="2638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Остались вопросы?</a:t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6" name="Google Shape;56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91"/>
          <p:cNvSpPr txBox="1"/>
          <p:nvPr/>
        </p:nvSpPr>
        <p:spPr>
          <a:xfrm>
            <a:off x="450750" y="22823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50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Q&amp;A:</a:t>
            </a:r>
            <a:endParaRPr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2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</p:spPr>
        <p:txBody>
          <a:bodyPr anchorCtr="0" anchor="b" bIns="34250" lIns="34250" spcFirstLastPara="1" rIns="34250" wrap="square" tIns="34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Bootcamp по аналитике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Основные элементы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5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7"/>
          <p:cNvSpPr txBox="1"/>
          <p:nvPr/>
        </p:nvSpPr>
        <p:spPr>
          <a:xfrm>
            <a:off x="540000" y="1800000"/>
            <a:ext cx="5958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📊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Заголовок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📊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Фильтры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57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Базовые правила оформления дашборда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9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93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Follow-up практического задания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0" name="Google Shape;58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720000"/>
            <a:ext cx="7045764" cy="39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4"/>
          <p:cNvSpPr txBox="1"/>
          <p:nvPr/>
        </p:nvSpPr>
        <p:spPr>
          <a:xfrm>
            <a:off x="540000" y="1800000"/>
            <a:ext cx="80640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Оформление заголовка, фильтров и цветов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9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Примеры хорошей визуализации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8" name="Google Shape;588;p9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94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Неправильные расчёты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0" name="Google Shape;59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94"/>
          <p:cNvPicPr preferRelativeResize="0"/>
          <p:nvPr/>
        </p:nvPicPr>
        <p:blipFill rotWithShape="1">
          <a:blip r:embed="rId5">
            <a:alphaModFix/>
          </a:blip>
          <a:srcRect b="0" l="552" r="730" t="3362"/>
          <a:stretch/>
        </p:blipFill>
        <p:spPr>
          <a:xfrm>
            <a:off x="547725" y="2129231"/>
            <a:ext cx="8048552" cy="1040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Оформление фильтров</a:t>
            </a:r>
            <a:endParaRPr b="1" sz="2600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7" name="Google Shape;597;p9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5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Разбор практического задания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0" name="Google Shape;60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649" y="1183275"/>
            <a:ext cx="4184711" cy="384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Как убрать знаки после запятой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6" name="Google Shape;606;p9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91" y="1800000"/>
            <a:ext cx="4822031" cy="84296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6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Follow-up практического задания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7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Таблицы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Типы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0" name="Google Shape;620;p9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98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Таблицы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98"/>
          <p:cNvSpPr txBox="1"/>
          <p:nvPr/>
        </p:nvSpPr>
        <p:spPr>
          <a:xfrm>
            <a:off x="3164419" y="1800000"/>
            <a:ext cx="21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latin typeface="Montserrat"/>
                <a:ea typeface="Montserrat"/>
                <a:cs typeface="Montserrat"/>
                <a:sym typeface="Montserrat"/>
              </a:rPr>
              <a:t>Обычные таблицы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p98"/>
          <p:cNvSpPr txBox="1"/>
          <p:nvPr/>
        </p:nvSpPr>
        <p:spPr>
          <a:xfrm>
            <a:off x="540000" y="1800000"/>
            <a:ext cx="21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latin typeface="Montserrat"/>
                <a:ea typeface="Montserrat"/>
                <a:cs typeface="Montserrat"/>
                <a:sym typeface="Montserrat"/>
              </a:rPr>
              <a:t>Матрица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5" name="Google Shape;62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00" y="2231159"/>
            <a:ext cx="1562425" cy="136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4417" y="2231159"/>
            <a:ext cx="1489256" cy="137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8521" y="720000"/>
            <a:ext cx="3358214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9"/>
          <p:cNvSpPr txBox="1"/>
          <p:nvPr>
            <p:ph idx="4294967295" type="title"/>
          </p:nvPr>
        </p:nvSpPr>
        <p:spPr>
          <a:xfrm>
            <a:off x="540000" y="720000"/>
            <a:ext cx="4278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Обычная таблица 		 со значками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3" name="Google Shape;633;p99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99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Таблицы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00"/>
          <p:cNvPicPr preferRelativeResize="0"/>
          <p:nvPr/>
        </p:nvPicPr>
        <p:blipFill rotWithShape="1">
          <a:blip r:embed="rId3">
            <a:alphaModFix/>
          </a:blip>
          <a:srcRect b="823" l="0" r="0" t="0"/>
          <a:stretch/>
        </p:blipFill>
        <p:spPr>
          <a:xfrm>
            <a:off x="4818656" y="720000"/>
            <a:ext cx="3353227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00"/>
          <p:cNvSpPr txBox="1"/>
          <p:nvPr>
            <p:ph idx="4294967295" type="title"/>
          </p:nvPr>
        </p:nvSpPr>
        <p:spPr>
          <a:xfrm>
            <a:off x="540000" y="720000"/>
            <a:ext cx="42120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Матричная таблица </a:t>
            </a:r>
            <a:br>
              <a:rPr b="1" lang="ru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отличается тем, что 		в ней можно отдельно регулировать столбцы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2" name="Google Shape;642;p100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00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Таблицы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1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Диаграмма дерева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Одни и те же ссылки можно отобразить так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5" name="Google Shape;655;p10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02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Диаграмма дерева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8" name="Google Shape;658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00" y="1800001"/>
            <a:ext cx="5040972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02"/>
          <p:cNvSpPr/>
          <p:nvPr/>
        </p:nvSpPr>
        <p:spPr>
          <a:xfrm>
            <a:off x="1613513" y="3092289"/>
            <a:ext cx="538800" cy="29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02"/>
          <p:cNvSpPr/>
          <p:nvPr/>
        </p:nvSpPr>
        <p:spPr>
          <a:xfrm>
            <a:off x="3571913" y="3092289"/>
            <a:ext cx="538800" cy="29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На примере отчёта KPMG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5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8"/>
          <p:cNvPicPr preferRelativeResize="0"/>
          <p:nvPr/>
        </p:nvPicPr>
        <p:blipFill rotWithShape="1">
          <a:blip r:embed="rId4">
            <a:alphaModFix/>
          </a:blip>
          <a:srcRect b="10201" l="5565" r="5100" t="0"/>
          <a:stretch/>
        </p:blipFill>
        <p:spPr>
          <a:xfrm>
            <a:off x="1593000" y="1147587"/>
            <a:ext cx="6318000" cy="357237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8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Базовые правила оформления дашборда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3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Количество конверсий в разбивке 				 по браузерам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6" name="Google Shape;666;p10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103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Диаграмма дерева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9" name="Google Shape;669;p103"/>
          <p:cNvPicPr preferRelativeResize="0"/>
          <p:nvPr/>
        </p:nvPicPr>
        <p:blipFill rotWithShape="1">
          <a:blip r:embed="rId5">
            <a:alphaModFix/>
          </a:blip>
          <a:srcRect b="0" l="0" r="0" t="2987"/>
          <a:stretch/>
        </p:blipFill>
        <p:spPr>
          <a:xfrm>
            <a:off x="540000" y="1800000"/>
            <a:ext cx="5350030" cy="28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4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Ссылки внутри отчёта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5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Ссылки в отчёте на страницы и элементы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0" name="Google Shape;680;p10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05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Ссылки внутри отчёта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2" name="Google Shape;68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05"/>
          <p:cNvSpPr txBox="1"/>
          <p:nvPr/>
        </p:nvSpPr>
        <p:spPr>
          <a:xfrm>
            <a:off x="540000" y="1800000"/>
            <a:ext cx="802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некоторых элементов (кнопок, фигур, изображений) можно настроить действие. Тогда при клике пользователь перейдёт на другой элемент отчёта. Это добавляет интерактивности</a:t>
            </a:r>
            <a:endParaRPr sz="1100"/>
          </a:p>
        </p:txBody>
      </p:sp>
      <p:sp>
        <p:nvSpPr>
          <p:cNvPr id="684" name="Google Shape;684;p105"/>
          <p:cNvSpPr/>
          <p:nvPr/>
        </p:nvSpPr>
        <p:spPr>
          <a:xfrm>
            <a:off x="2815540" y="3323327"/>
            <a:ext cx="1367700" cy="461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00" y="2592113"/>
            <a:ext cx="1802265" cy="206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56582" y="2592113"/>
            <a:ext cx="1732500" cy="2087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0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0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Практическое задание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3" name="Google Shape;69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95084" y="2520004"/>
            <a:ext cx="1908918" cy="227758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06"/>
          <p:cNvSpPr txBox="1"/>
          <p:nvPr/>
        </p:nvSpPr>
        <p:spPr>
          <a:xfrm>
            <a:off x="540000" y="1800000"/>
            <a:ext cx="80640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страницу, в которой вы выполняли второе практическое задание, добавьте: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Карту с анализом продаж по городам и регионам и кнопками масштабирования. Размер пузырьков – 20. В подсказках разместите всю воронку продаж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Таблицу со «‎светофором»‎, где отмечено количество продаж 							 в разрезе регионов и городов. В таблице также должны 						содержаться данные по полной воронке продаж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p106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 следующему уроку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7"/>
          <p:cNvSpPr txBox="1"/>
          <p:nvPr>
            <p:ph type="title"/>
          </p:nvPr>
        </p:nvSpPr>
        <p:spPr>
          <a:xfrm>
            <a:off x="540000" y="2266050"/>
            <a:ext cx="8064000" cy="2638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Остались вопросы?</a:t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1" name="Google Shape;70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07"/>
          <p:cNvSpPr txBox="1"/>
          <p:nvPr/>
        </p:nvSpPr>
        <p:spPr>
          <a:xfrm>
            <a:off x="450750" y="22823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50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Q&amp;A:</a:t>
            </a:r>
            <a:endParaRPr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10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8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</p:spPr>
        <p:txBody>
          <a:bodyPr anchorCtr="0" anchor="b" bIns="34250" lIns="34250" spcFirstLastPara="1" rIns="34250" wrap="square" tIns="34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Bootcamp по аналитике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0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0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Общий вид отчета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5" name="Google Shape;715;p109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Хорошие примеры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6" name="Google Shape;71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799" y="1105856"/>
            <a:ext cx="6888399" cy="384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0"/>
          <p:cNvSpPr txBox="1"/>
          <p:nvPr>
            <p:ph idx="4294967295"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Кнопки: обзор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2" name="Google Shape;722;p1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Кнопки</a:t>
            </a:r>
            <a:endParaRPr/>
          </a:p>
        </p:txBody>
      </p:sp>
      <p:pic>
        <p:nvPicPr>
          <p:cNvPr id="723" name="Google Shape;72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99" y="1440012"/>
            <a:ext cx="2137902" cy="308736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10"/>
          <p:cNvSpPr txBox="1"/>
          <p:nvPr>
            <p:ph idx="4294967295" type="body"/>
          </p:nvPr>
        </p:nvSpPr>
        <p:spPr>
          <a:xfrm>
            <a:off x="2928600" y="1432775"/>
            <a:ext cx="5414100" cy="30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влево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вправо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Сброс выбранных фильтров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Вернуться на предыдущую страницу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методологии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доп информации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вопросы и ответы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Закладки помогают зафиксировать отчет в определенном виде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Свободный выбор настроек кнопок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5" name="Google Shape;725;p110"/>
          <p:cNvSpPr/>
          <p:nvPr/>
        </p:nvSpPr>
        <p:spPr>
          <a:xfrm>
            <a:off x="2646000" y="1585625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10"/>
          <p:cNvSpPr/>
          <p:nvPr/>
        </p:nvSpPr>
        <p:spPr>
          <a:xfrm>
            <a:off x="2646000" y="189390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10"/>
          <p:cNvSpPr/>
          <p:nvPr/>
        </p:nvSpPr>
        <p:spPr>
          <a:xfrm>
            <a:off x="2646000" y="227545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10"/>
          <p:cNvSpPr/>
          <p:nvPr/>
        </p:nvSpPr>
        <p:spPr>
          <a:xfrm>
            <a:off x="2646000" y="265700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10"/>
          <p:cNvSpPr/>
          <p:nvPr/>
        </p:nvSpPr>
        <p:spPr>
          <a:xfrm>
            <a:off x="2646000" y="2965275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10"/>
          <p:cNvSpPr/>
          <p:nvPr/>
        </p:nvSpPr>
        <p:spPr>
          <a:xfrm>
            <a:off x="2646000" y="327355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10"/>
          <p:cNvSpPr/>
          <p:nvPr/>
        </p:nvSpPr>
        <p:spPr>
          <a:xfrm>
            <a:off x="2646000" y="357890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10"/>
          <p:cNvSpPr/>
          <p:nvPr/>
        </p:nvSpPr>
        <p:spPr>
          <a:xfrm>
            <a:off x="2646000" y="396000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10"/>
          <p:cNvSpPr/>
          <p:nvPr/>
        </p:nvSpPr>
        <p:spPr>
          <a:xfrm>
            <a:off x="2646000" y="427165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1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Всплывающие подсказки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9" name="Google Shape;739;p11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11"/>
          <p:cNvSpPr txBox="1"/>
          <p:nvPr>
            <p:ph idx="4294967295" type="body"/>
          </p:nvPr>
        </p:nvSpPr>
        <p:spPr>
          <a:xfrm>
            <a:off x="540550" y="1204950"/>
            <a:ext cx="1911900" cy="32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 нас есть возможность сделать в виде подсказки отдельный визуальный элемент или целый отчет.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41" name="Google Shape;741;p111"/>
          <p:cNvPicPr preferRelativeResize="0"/>
          <p:nvPr/>
        </p:nvPicPr>
        <p:blipFill rotWithShape="1">
          <a:blip r:embed="rId4">
            <a:alphaModFix/>
          </a:blip>
          <a:srcRect b="19711" l="2659" r="51089" t="17753"/>
          <a:stretch/>
        </p:blipFill>
        <p:spPr>
          <a:xfrm>
            <a:off x="3760325" y="1271725"/>
            <a:ext cx="3806351" cy="32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ru" sz="1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Ключевые факторы влияния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7" name="Google Shape;747;p112"/>
          <p:cNvSpPr txBox="1"/>
          <p:nvPr>
            <p:ph idx="1" type="body"/>
          </p:nvPr>
        </p:nvSpPr>
        <p:spPr>
          <a:xfrm>
            <a:off x="5673050" y="1152475"/>
            <a:ext cx="31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Помогает понять какие показатели влияют на интересующие нас метрики.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Может пригодиться для анализа текучки сотрудников.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Работает на больших данных.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Рассчитывает факторы влияния на основе искусственного интеллекта.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48" name="Google Shape;74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8725"/>
            <a:ext cx="5368250" cy="322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50" y="1017725"/>
            <a:ext cx="276249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12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12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Сложные для восприятия диаграммы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На примере отчёта по Jira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5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9"/>
          <p:cNvPicPr preferRelativeResize="0"/>
          <p:nvPr/>
        </p:nvPicPr>
        <p:blipFill rotWithShape="1">
          <a:blip r:embed="rId4">
            <a:alphaModFix/>
          </a:blip>
          <a:srcRect b="58585" l="0" r="0" t="0"/>
          <a:stretch/>
        </p:blipFill>
        <p:spPr>
          <a:xfrm>
            <a:off x="540000" y="1800001"/>
            <a:ext cx="8064000" cy="187598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9"/>
          <p:cNvSpPr/>
          <p:nvPr/>
        </p:nvSpPr>
        <p:spPr>
          <a:xfrm>
            <a:off x="402872" y="1727760"/>
            <a:ext cx="7978200" cy="510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9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Базовые правила оформления дашборда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ru" sz="1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Дерево декомпозиции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7" name="Google Shape;757;p113"/>
          <p:cNvSpPr txBox="1"/>
          <p:nvPr>
            <p:ph idx="1" type="body"/>
          </p:nvPr>
        </p:nvSpPr>
        <p:spPr>
          <a:xfrm>
            <a:off x="5673050" y="1152475"/>
            <a:ext cx="31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Помогает</a:t>
            </a:r>
            <a:r>
              <a:rPr lang="ru" sz="1400"/>
              <a:t> </a:t>
            </a: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сделать декомпозицию данных: какой фактор и куда перетекает.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Работает на больших данных.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Рассчитывает факторы влияния на основе искусственного интеллекта.</a:t>
            </a:r>
            <a:endParaRPr sz="1400"/>
          </a:p>
        </p:txBody>
      </p:sp>
      <p:pic>
        <p:nvPicPr>
          <p:cNvPr id="758" name="Google Shape;75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88" y="1017725"/>
            <a:ext cx="4286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713" y="1170125"/>
            <a:ext cx="3152890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13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13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Сложные для восприятия диаграммы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4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Магазин визуализаций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Магазин работает при логине в версии Pro</a:t>
            </a:r>
            <a:endParaRPr b="1" sz="2600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2" name="Google Shape;772;p11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15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Магазин визуализаций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5" name="Google Shape;77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5372" y="1800000"/>
            <a:ext cx="3644711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15"/>
          <p:cNvSpPr/>
          <p:nvPr/>
        </p:nvSpPr>
        <p:spPr>
          <a:xfrm>
            <a:off x="3239836" y="2910075"/>
            <a:ext cx="790500" cy="337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996" y="2392839"/>
            <a:ext cx="2464722" cy="1314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Календари: BiCalendar</a:t>
            </a:r>
            <a:endParaRPr b="1" sz="2600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3" name="Google Shape;783;p11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16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Магазин визуализаций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6" name="Google Shape;786;p116"/>
          <p:cNvPicPr preferRelativeResize="0"/>
          <p:nvPr/>
        </p:nvPicPr>
        <p:blipFill rotWithShape="1">
          <a:blip r:embed="rId5">
            <a:alphaModFix/>
          </a:blip>
          <a:srcRect b="0" l="0" r="0" t="3651"/>
          <a:stretch/>
        </p:blipFill>
        <p:spPr>
          <a:xfrm>
            <a:off x="540000" y="1800000"/>
            <a:ext cx="5510547" cy="288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8175" y="1188526"/>
            <a:ext cx="3685838" cy="1837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Календари: Callendar by Tallan</a:t>
            </a:r>
            <a:endParaRPr b="1" sz="2600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3" name="Google Shape;793;p11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17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Магазин визуализаций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6" name="Google Shape;796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00" y="1800000"/>
            <a:ext cx="6613771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17"/>
          <p:cNvPicPr preferRelativeResize="0"/>
          <p:nvPr/>
        </p:nvPicPr>
        <p:blipFill rotWithShape="1">
          <a:blip r:embed="rId6">
            <a:alphaModFix/>
          </a:blip>
          <a:srcRect b="4878" l="7033" r="6566" t="9085"/>
          <a:stretch/>
        </p:blipFill>
        <p:spPr>
          <a:xfrm>
            <a:off x="6498000" y="1366406"/>
            <a:ext cx="2362163" cy="10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Bulletcart: хорошо подходит для KPI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3" name="Google Shape;803;p11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18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Магазин визуализаций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6" name="Google Shape;806;p118"/>
          <p:cNvPicPr preferRelativeResize="0"/>
          <p:nvPr/>
        </p:nvPicPr>
        <p:blipFill rotWithShape="1">
          <a:blip r:embed="rId5">
            <a:alphaModFix/>
          </a:blip>
          <a:srcRect b="10762" l="0" r="0" t="0"/>
          <a:stretch/>
        </p:blipFill>
        <p:spPr>
          <a:xfrm>
            <a:off x="540000" y="1800000"/>
            <a:ext cx="420226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19"/>
          <p:cNvSpPr txBox="1"/>
          <p:nvPr>
            <p:ph idx="4294967295" type="title"/>
          </p:nvPr>
        </p:nvSpPr>
        <p:spPr>
          <a:xfrm>
            <a:off x="540000" y="720000"/>
            <a:ext cx="8286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Sankey: перетоки или дерево декомпозиции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2" name="Google Shape;812;p11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19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Магазин визуализаций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5" name="Google Shape;815;p119"/>
          <p:cNvPicPr preferRelativeResize="0"/>
          <p:nvPr/>
        </p:nvPicPr>
        <p:blipFill rotWithShape="1">
          <a:blip r:embed="rId5">
            <a:alphaModFix/>
          </a:blip>
          <a:srcRect b="1910" l="0" r="0" t="2092"/>
          <a:stretch/>
        </p:blipFill>
        <p:spPr>
          <a:xfrm>
            <a:off x="367744" y="1389825"/>
            <a:ext cx="3506294" cy="19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6808" y="1352870"/>
            <a:ext cx="2782237" cy="337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4231" y="2326200"/>
            <a:ext cx="2951063" cy="2018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20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Демонстрация Power BI Pro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12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21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9" name="Google Shape;829;p121"/>
          <p:cNvSpPr txBox="1"/>
          <p:nvPr/>
        </p:nvSpPr>
        <p:spPr>
          <a:xfrm>
            <a:off x="540000" y="1366613"/>
            <a:ext cx="806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Мои контакты помимо платформы Geek Brains: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+7 926 215 7262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Telegram: smirnovant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anton.smirnov@hotmail.com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2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22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Демонстрация Power BI Pro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6" name="Google Shape;836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720004"/>
            <a:ext cx="8064003" cy="379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На примере отчёта по проектам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6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1800000"/>
            <a:ext cx="8064000" cy="234546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0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Базовые правила оформления дашборда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Подбор цветов для дашборда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Какие есть варианты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6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2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Подбор цветов для дашбордов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62"/>
          <p:cNvSpPr txBox="1"/>
          <p:nvPr/>
        </p:nvSpPr>
        <p:spPr>
          <a:xfrm>
            <a:off x="540000" y="1800000"/>
            <a:ext cx="80640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47650" lvl="0" marL="3429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Брендбук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Субъективное ощущение прекрасного от руководителя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Ваш выбор</a:t>
            </a:r>
            <a:endParaRPr sz="1100"/>
          </a:p>
        </p:txBody>
      </p:sp>
      <p:pic>
        <p:nvPicPr>
          <p:cNvPr id="322" name="Google Shape;32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711880" y="3828599"/>
            <a:ext cx="1603584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